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58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1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97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64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562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7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379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03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678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66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5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29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93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07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979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10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7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061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1FF41F7-AC8D-46DC-96CD-395CB45C4AC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62AB8-681C-49D8-9E5D-3E45FEFFD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238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image" Target="../media/image70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7A53C-05C5-4D8E-834F-D79F5C84F4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Guiding Dynamic Motion Planning with Low-Dimensional PRM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DF432-41CB-4E93-A9A7-25884C239B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Thorn Prescott &amp; </a:t>
            </a:r>
            <a:r>
              <a:rPr lang="en-US" dirty="0" err="1"/>
              <a:t>Shyam</a:t>
            </a:r>
            <a:r>
              <a:rPr lang="en-US" dirty="0"/>
              <a:t> </a:t>
            </a:r>
            <a:r>
              <a:rPr lang="en-US" dirty="0" err="1"/>
              <a:t>Rajendren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24BCFD-1D8A-4462-BD2B-D727B25635C5}"/>
              </a:ext>
            </a:extLst>
          </p:cNvPr>
          <p:cNvSpPr txBox="1"/>
          <p:nvPr/>
        </p:nvSpPr>
        <p:spPr>
          <a:xfrm>
            <a:off x="3886900" y="6437488"/>
            <a:ext cx="83051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Le, D., &amp; </a:t>
            </a:r>
            <a:r>
              <a:rPr lang="en-US" sz="1050" dirty="0" err="1"/>
              <a:t>Plaku</a:t>
            </a:r>
            <a:r>
              <a:rPr lang="en-US" sz="1050" dirty="0"/>
              <a:t>, E. (2014, September). Guiding sampling-based tree search for motion planning with dynamics via probabilistic roadmap abstractions. In </a:t>
            </a:r>
            <a:r>
              <a:rPr lang="en-US" sz="1050" i="1" dirty="0"/>
              <a:t>2014 IEEE/RSJ International Conference on Intelligent Robots and Systems</a:t>
            </a:r>
            <a:r>
              <a:rPr lang="en-US" sz="1050" dirty="0"/>
              <a:t> (pp. 212-217). IEEE</a:t>
            </a:r>
          </a:p>
        </p:txBody>
      </p:sp>
      <p:pic>
        <p:nvPicPr>
          <p:cNvPr id="14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17643" y="582788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510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6"/>
    </mc:Choice>
    <mc:Fallback xmlns="">
      <p:transition spd="slow" advTm="9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0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22" objId="14"/>
        <p14:stopEvt time="9516" objId="1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C00A08-A8A9-4CDD-89D6-0B904CEE3A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" y="2412206"/>
            <a:ext cx="3532448" cy="2033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4FD0C8-64A2-40F6-99D5-EA040A748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5520" y="2412206"/>
            <a:ext cx="3600959" cy="19959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43BC07-F2AC-4BF0-94E8-B2058DFD04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8201" y="2329227"/>
            <a:ext cx="3352800" cy="20788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42CB77-33DD-4E8B-ADF2-70030A2B5DBC}"/>
              </a:ext>
            </a:extLst>
          </p:cNvPr>
          <p:cNvSpPr txBox="1"/>
          <p:nvPr/>
        </p:nvSpPr>
        <p:spPr>
          <a:xfrm>
            <a:off x="114300" y="4572000"/>
            <a:ext cx="3532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Physics-based vehicle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6BB750-A97E-4E27-8FEB-1DE14AFAB61C}"/>
              </a:ext>
            </a:extLst>
          </p:cNvPr>
          <p:cNvSpPr txBox="1"/>
          <p:nvPr/>
        </p:nvSpPr>
        <p:spPr>
          <a:xfrm>
            <a:off x="4364031" y="4569014"/>
            <a:ext cx="3532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High-dimensional snake-like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A233FC-4146-4323-AB8D-12DEE03219AE}"/>
              </a:ext>
            </a:extLst>
          </p:cNvPr>
          <p:cNvSpPr txBox="1"/>
          <p:nvPr/>
        </p:nvSpPr>
        <p:spPr>
          <a:xfrm>
            <a:off x="8368377" y="4569023"/>
            <a:ext cx="3532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Aerial-vehicle model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AB4C55B-33C5-460E-B3F6-ACF9B94978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2"/>
    </mc:Choice>
    <mc:Fallback xmlns="">
      <p:transition spd="slow" advTm="13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D2B736-2066-4836-8278-3430FAB6C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135" y="195262"/>
            <a:ext cx="3249729" cy="5262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6395E6-A62A-4694-9F8D-76556D498488}"/>
              </a:ext>
            </a:extLst>
          </p:cNvPr>
          <p:cNvSpPr txBox="1"/>
          <p:nvPr/>
        </p:nvSpPr>
        <p:spPr>
          <a:xfrm>
            <a:off x="1947861" y="5610225"/>
            <a:ext cx="8296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Color represents distance from goal. Blue means you are far away from the goal. Red means you are closer to the goal.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FF94C1C-3AEB-4ECC-A04A-F8F825D45A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9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63"/>
    </mc:Choice>
    <mc:Fallback xmlns="">
      <p:transition spd="slow" advTm="18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A9CB4-C0B6-4063-9906-02667592D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Abstractions used in the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DE9E1-9A45-489F-9D3F-D5E4100EB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number of initial samples is set to n = 10000 and the number of neighbors is set to k = 10</a:t>
            </a:r>
          </a:p>
          <a:p>
            <a:r>
              <a:rPr lang="en-US" dirty="0"/>
              <a:t>An additional 5000 samples are added to the roadmap if the initial roadmap configuration does not find a path between start and goal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A740CD4-83F0-474C-9DEC-BB57D3D253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33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82"/>
    </mc:Choice>
    <mc:Fallback xmlns="">
      <p:transition spd="slow" advTm="28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7EB6C-0F0C-4339-9750-0E6319E68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used in the Comparisons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7AB2-7931-447F-B8EC-E5C0E5A29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approach used while using roadmaps is referred to as P[</a:t>
            </a:r>
            <a:r>
              <a:rPr lang="en-US" dirty="0" err="1"/>
              <a:t>prm</a:t>
            </a:r>
            <a:r>
              <a:rPr lang="en-US" dirty="0"/>
              <a:t>]</a:t>
            </a:r>
          </a:p>
          <a:p>
            <a:r>
              <a:rPr lang="en-US" dirty="0"/>
              <a:t>The approach used while using workspace decompositions is referred to as P[</a:t>
            </a:r>
            <a:r>
              <a:rPr lang="en-US" dirty="0" err="1"/>
              <a:t>ws</a:t>
            </a:r>
            <a:r>
              <a:rPr lang="en-US" dirty="0"/>
              <a:t>]</a:t>
            </a:r>
          </a:p>
          <a:p>
            <a:r>
              <a:rPr lang="en-US" dirty="0"/>
              <a:t>The methods used for comparison are RRT, </a:t>
            </a:r>
            <a:r>
              <a:rPr lang="en-US" dirty="0" err="1"/>
              <a:t>fRRT</a:t>
            </a:r>
            <a:r>
              <a:rPr lang="en-US" dirty="0"/>
              <a:t>, PDST, IST, KPIECE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9523DC-9A9F-4E4F-BD64-B43FD4810B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2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41"/>
    </mc:Choice>
    <mc:Fallback xmlns="">
      <p:transition spd="slow" advTm="24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E282-7305-4E57-94C5-F3F35768E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AB8A6-D879-496B-938A-40269331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model was tested on sixty different runs</a:t>
            </a:r>
          </a:p>
          <a:p>
            <a:r>
              <a:rPr lang="en-US" dirty="0"/>
              <a:t>The best five and worst five runs are removed from the result average</a:t>
            </a:r>
          </a:p>
          <a:p>
            <a:r>
              <a:rPr lang="en-US" dirty="0"/>
              <a:t>For the vehicle model, runs are produced by putting the car and goal at random positions</a:t>
            </a:r>
          </a:p>
          <a:p>
            <a:r>
              <a:rPr lang="en-US" dirty="0"/>
              <a:t>For the other two models, the robot is placed at one end of the scene while the goal is placed at random at the other end of the scene</a:t>
            </a:r>
          </a:p>
          <a:p>
            <a:r>
              <a:rPr lang="en-US" dirty="0"/>
              <a:t>Run time is the time between accepting an input to when a solution is found</a:t>
            </a:r>
          </a:p>
          <a:p>
            <a:r>
              <a:rPr lang="en-US" dirty="0"/>
              <a:t>Results are provided along with their standard deviation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72BEDF7-2171-460B-A401-6A561DCC1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79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98"/>
    </mc:Choice>
    <mc:Fallback xmlns="">
      <p:transition spd="slow" advTm="34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9E57-B829-4098-8F4E-95E15DB0E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AE6EEB-C1A7-420D-81CE-FF428D5C2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8937" y="2281237"/>
            <a:ext cx="6334125" cy="22955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E6164C1-EC67-4D2C-B3B6-8FD3D2EBD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48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6"/>
    </mc:Choice>
    <mc:Fallback xmlns="">
      <p:transition spd="slow" advTm="12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8F264-BEDC-46E7-9449-A4AF79290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D5A8AB-3FB2-4571-846F-C143CD145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225" y="2205037"/>
            <a:ext cx="6305550" cy="24479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36A82-1740-4395-AD51-EE363642A097}"/>
              </a:ext>
            </a:extLst>
          </p:cNvPr>
          <p:cNvSpPr txBox="1"/>
          <p:nvPr/>
        </p:nvSpPr>
        <p:spPr>
          <a:xfrm>
            <a:off x="2914650" y="4886325"/>
            <a:ext cx="638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when varying the number of roadmap configurations and nearest neighbors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0D2C45E-7EDD-4AF5-9178-1F9699051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12"/>
    </mc:Choice>
    <mc:Fallback xmlns="">
      <p:transition spd="slow" advTm="11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7220-8AC4-4E9F-AC6D-1E227192D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0EDF2-CF2A-46A5-AAE1-4A22747EC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roadmap abstractions more effectively guide the motion-tree expansions as the roadmap uses a geometric shape that more closely relates to the full robot model as opposed to just using a point</a:t>
            </a:r>
          </a:p>
          <a:p>
            <a:r>
              <a:rPr lang="en-US" dirty="0"/>
              <a:t>The roadmap samples and edge connections help identify collision-free regions from which the tree search can be expanded</a:t>
            </a:r>
          </a:p>
          <a:p>
            <a:r>
              <a:rPr lang="en-US" dirty="0"/>
              <a:t>As a result, the roadmap abstractions provide the planner with more reliable suggestions of how to effectively reach the goal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FB03AAF-4F5C-447E-9E62-8E62D0A803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8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17"/>
    </mc:Choice>
    <mc:Fallback xmlns="">
      <p:transition spd="slow" advTm="33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E042D-8EE2-4A95-B9CA-43211764B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83443-B817-4ED8-A34B-3050F0516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results show that the proposed algorithm is significantly faster than existing popular algorithms</a:t>
            </a:r>
          </a:p>
          <a:p>
            <a:r>
              <a:rPr lang="en-US" dirty="0"/>
              <a:t>Results show a significant speedup when using roadmap abstractions when compared to using workspace decompositions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221B8B-2A92-4347-9B02-572490BD1E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0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71"/>
    </mc:Choice>
    <mc:Fallback xmlns="">
      <p:transition spd="slow" advTm="19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D54C7-C0A1-479E-9E2C-1F8FCC85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C4B0B-6B09-49A6-BB34-1D6049D7F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 Dynamics constrain motion</a:t>
            </a:r>
          </a:p>
          <a:p>
            <a:r>
              <a:rPr lang="en-US" dirty="0"/>
              <a:t>Dynamics Equations </a:t>
            </a:r>
          </a:p>
          <a:p>
            <a:pPr lvl="1"/>
            <a:r>
              <a:rPr lang="en-US" dirty="0"/>
              <a:t>High Dimensional </a:t>
            </a:r>
          </a:p>
          <a:p>
            <a:pPr lvl="1"/>
            <a:r>
              <a:rPr lang="en-US" dirty="0"/>
              <a:t>Nonlinear</a:t>
            </a:r>
          </a:p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Workspace Decomposition</a:t>
            </a:r>
          </a:p>
          <a:p>
            <a:pPr lvl="1"/>
            <a:r>
              <a:rPr lang="en-US" dirty="0"/>
              <a:t>Sample-Based Planning</a:t>
            </a:r>
          </a:p>
          <a:p>
            <a:r>
              <a:rPr lang="en-US" dirty="0"/>
              <a:t>Paper uses PRM on Simplified Environment</a:t>
            </a:r>
          </a:p>
        </p:txBody>
      </p:sp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61125" y="594359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766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195"/>
    </mc:Choice>
    <mc:Fallback xmlns="">
      <p:transition spd="slow" advTm="56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7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64" objId="9"/>
        <p14:stopEvt time="56144" objId="9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4A6F-E136-40BC-9C96-96130D7FD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854192"/>
            <a:ext cx="5092906" cy="653405"/>
          </a:xfrm>
        </p:spPr>
        <p:txBody>
          <a:bodyPr/>
          <a:lstStyle/>
          <a:p>
            <a:r>
              <a:rPr lang="en-US" dirty="0"/>
              <a:t>Method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499C13-C754-43C6-B4BA-3F165B381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2507597"/>
            <a:ext cx="5084979" cy="351569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Highlighted: 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dirty="0"/>
              <a:t>Roadmap Abstraction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dirty="0"/>
              <a:t>Heuristic Costs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dirty="0"/>
              <a:t>Guiding Expansion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C: Simplified Configuration Space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S: Actual Configuration Space</a:t>
            </a:r>
          </a:p>
        </p:txBody>
      </p:sp>
      <p:pic>
        <p:nvPicPr>
          <p:cNvPr id="12" name="Picture 11" descr="Psuedocode">
            <a:extLst>
              <a:ext uri="{FF2B5EF4-FFF2-40B4-BE49-F238E27FC236}">
                <a16:creationId xmlns:a16="http://schemas.microsoft.com/office/drawing/2014/main" id="{28C03A37-E8C8-4431-A413-2F1CFE0A26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111" y="1854192"/>
            <a:ext cx="3258005" cy="329611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37556" y="6023295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51"/>
    </mc:Choice>
    <mc:Fallback xmlns="">
      <p:transition spd="slow" advTm="37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48" objId="7"/>
        <p14:stopEvt time="36482" objId="7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205B-3B32-4AF1-9CC0-F469B9959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D67BF-90F7-4B63-A1CE-1A93A3DB4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Configuration Space C </a:t>
            </a:r>
          </a:p>
          <a:p>
            <a:pPr lvl="1"/>
            <a:r>
              <a:rPr lang="en-US" dirty="0"/>
              <a:t>Low-Dimensional</a:t>
            </a:r>
          </a:p>
          <a:p>
            <a:pPr lvl="1"/>
            <a:r>
              <a:rPr lang="en-US" dirty="0"/>
              <a:t>Related to S</a:t>
            </a:r>
          </a:p>
          <a:p>
            <a:r>
              <a:rPr lang="en-US" dirty="0"/>
              <a:t>Construct Roadmap in C with PRM</a:t>
            </a:r>
          </a:p>
          <a:p>
            <a:pPr lvl="1"/>
            <a:r>
              <a:rPr lang="en-US" dirty="0"/>
              <a:t>Sampling to create Vertices and Edges</a:t>
            </a:r>
          </a:p>
          <a:p>
            <a:pPr lvl="1"/>
            <a:r>
              <a:rPr lang="en-US" dirty="0"/>
              <a:t>Nearest Neighbors and Distance Metric</a:t>
            </a:r>
          </a:p>
          <a:p>
            <a:pPr lvl="1"/>
            <a:r>
              <a:rPr lang="en-US" dirty="0"/>
              <a:t>Additional Sampling as needed</a:t>
            </a: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71654" y="594359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03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74"/>
    </mc:Choice>
    <mc:Fallback xmlns="">
      <p:transition spd="slow" advTm="39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48" objId="6"/>
        <p14:stopEvt time="38229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FC7B-5423-40D2-9A88-C8CA4DB05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Heuristic Cost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F76350-DEB7-47C8-9351-490A6C06AAE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Heuristic Used</a:t>
                </a:r>
              </a:p>
              <a:p>
                <a:pPr lvl="1"/>
                <a:r>
                  <a:rPr lang="en-US" dirty="0"/>
                  <a:t>Shortest Path from Goal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𝑅𝑀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Dijkstra’s Starting at Goal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F76350-DEB7-47C8-9351-490A6C06AA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8173" y="6106297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330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36"/>
    </mc:Choice>
    <mc:Fallback xmlns="">
      <p:transition spd="slow" advTm="19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91" objId="7"/>
        <p14:stopEvt time="19436" objId="7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BC439-A7B1-4961-8FCF-893484F78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Expansion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1A145A-CBC8-496B-83A1-BC38EBD027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Tree built starting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𝑖𝑛𝑖𝑡</m:t>
                        </m:r>
                      </m:sub>
                    </m:sSub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𝑐𝑓𝑔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function S → C</a:t>
                </a:r>
              </a:p>
              <a:p>
                <a:pPr lvl="1"/>
                <a:r>
                  <a:rPr lang="en-US" dirty="0"/>
                  <a:t>Each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 is in a group based on nearest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Iteration</a:t>
                </a:r>
              </a:p>
              <a:p>
                <a:pPr lvl="1"/>
                <a:r>
                  <a:rPr lang="en-US" dirty="0"/>
                  <a:t>Select a Group</a:t>
                </a:r>
              </a:p>
              <a:p>
                <a:pPr lvl="1"/>
                <a:r>
                  <a:rPr lang="en-US" dirty="0"/>
                  <a:t>Create Trajectory to point in Group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1A145A-CBC8-496B-83A1-BC38EBD027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02313" y="6040395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961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30"/>
    </mc:Choice>
    <mc:Fallback xmlns="">
      <p:transition spd="slow" advTm="41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19" objId="7"/>
        <p14:stopEvt time="41011" objId="7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857A5-8334-4646-B354-D53719CE3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Expansion: </a:t>
            </a:r>
            <a:br>
              <a:rPr lang="en-US" dirty="0"/>
            </a:br>
            <a:r>
              <a:rPr lang="en-US" dirty="0"/>
              <a:t>Selecting Tree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67960-58CF-4362-9D53-F9EF137B0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Weight given to group</a:t>
            </a:r>
          </a:p>
          <a:p>
            <a:pPr lvl="1"/>
            <a:r>
              <a:rPr lang="en-US" dirty="0"/>
              <a:t>Heuristic</a:t>
            </a:r>
          </a:p>
          <a:p>
            <a:pPr lvl="1"/>
            <a:r>
              <a:rPr lang="en-US" dirty="0"/>
              <a:t>Frequency Group has been Selected</a:t>
            </a:r>
          </a:p>
          <a:p>
            <a:r>
              <a:rPr lang="en-US" dirty="0"/>
              <a:t>Maximum weighted group selected</a:t>
            </a:r>
          </a:p>
          <a:p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0595" y="6056871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120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03"/>
    </mc:Choice>
    <mc:Fallback xmlns="">
      <p:transition spd="slow" advTm="28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57" objId="6"/>
        <p14:stopEvt time="28503" objId="6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857A5-8334-4646-B354-D53719CE3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Expansion: </a:t>
            </a:r>
            <a:br>
              <a:rPr lang="en-US" dirty="0"/>
            </a:br>
            <a:r>
              <a:rPr lang="en-US" dirty="0"/>
              <a:t>Expanding Tree Group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467960-58CF-4362-9D53-F9EF137B02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Sample Target Configuration</a:t>
                </a:r>
              </a:p>
              <a:p>
                <a:pPr lvl="1"/>
                <a:r>
                  <a:rPr lang="en-US" dirty="0"/>
                  <a:t>0.85 Near Roadmap</a:t>
                </a:r>
              </a:p>
              <a:p>
                <a:pPr lvl="1"/>
                <a:r>
                  <a:rPr lang="en-US" dirty="0"/>
                  <a:t>0.15 From entire C</a:t>
                </a:r>
              </a:p>
              <a:p>
                <a:r>
                  <a:rPr lang="en-US" dirty="0"/>
                  <a:t>Select closest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 to Target from Group</a:t>
                </a:r>
              </a:p>
              <a:p>
                <a:r>
                  <a:rPr lang="en-US" dirty="0"/>
                  <a:t>Trajectory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 made via control inputs</a:t>
                </a:r>
              </a:p>
              <a:p>
                <a:pPr lvl="1"/>
                <a:r>
                  <a:rPr lang="en-US" dirty="0"/>
                  <a:t>Stop at Collision or step limit</a:t>
                </a:r>
              </a:p>
              <a:p>
                <a:pPr lvl="1"/>
                <a:r>
                  <a:rPr lang="en-US" dirty="0"/>
                  <a:t>Points along </a:t>
                </a:r>
                <a:r>
                  <a:rPr lang="en-US"/>
                  <a:t>Trajectory added to Tree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9467960-58CF-4362-9D53-F9EF137B02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86674" y="594359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933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697"/>
    </mc:Choice>
    <mc:Fallback xmlns="">
      <p:transition spd="slow" advTm="56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03" objId="7"/>
        <p14:stopEvt time="56680" objId="7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8087-1A81-4026-BAC3-424B7265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EA7B0-D435-4947-8F16-54A58770A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Experiments were done using three models</a:t>
            </a:r>
          </a:p>
          <a:p>
            <a:pPr lvl="1"/>
            <a:r>
              <a:rPr lang="en-US" dirty="0"/>
              <a:t>Physics-based vehicle model</a:t>
            </a:r>
          </a:p>
          <a:p>
            <a:pPr lvl="1"/>
            <a:r>
              <a:rPr lang="en-US" dirty="0"/>
              <a:t>High-dimensional snake-like model</a:t>
            </a:r>
          </a:p>
          <a:p>
            <a:pPr lvl="1"/>
            <a:r>
              <a:rPr lang="en-US" dirty="0"/>
              <a:t>Aerial-vehicle model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F27167-7780-41A8-B728-4D7951941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2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46"/>
    </mc:Choice>
    <mc:Fallback xmlns="">
      <p:transition spd="slow" advTm="9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356</TotalTime>
  <Words>583</Words>
  <Application>Microsoft Office PowerPoint</Application>
  <PresentationFormat>Widescreen</PresentationFormat>
  <Paragraphs>85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Cambria Math</vt:lpstr>
      <vt:lpstr>Century Gothic</vt:lpstr>
      <vt:lpstr>Wingdings</vt:lpstr>
      <vt:lpstr>Wingdings 3</vt:lpstr>
      <vt:lpstr>Ion</vt:lpstr>
      <vt:lpstr>Guiding Dynamic Motion Planning with Low-Dimensional PRM</vt:lpstr>
      <vt:lpstr>Introduction</vt:lpstr>
      <vt:lpstr>Method Overview</vt:lpstr>
      <vt:lpstr>Roadmap Abstraction</vt:lpstr>
      <vt:lpstr>Heuristic Cost Generation</vt:lpstr>
      <vt:lpstr>Guiding Expansion</vt:lpstr>
      <vt:lpstr>Guiding Expansion:  Selecting Tree Group</vt:lpstr>
      <vt:lpstr>Guiding Expansion:  Expanding Tree Group</vt:lpstr>
      <vt:lpstr>Experiments and Results</vt:lpstr>
      <vt:lpstr>PowerPoint Presentation</vt:lpstr>
      <vt:lpstr>PowerPoint Presentation</vt:lpstr>
      <vt:lpstr>Roadmap Abstractions used in the Experiments</vt:lpstr>
      <vt:lpstr>Methods used in the Comparisons</vt:lpstr>
      <vt:lpstr>Problem Instances</vt:lpstr>
      <vt:lpstr>Results</vt:lpstr>
      <vt:lpstr>Results</vt:lpstr>
      <vt:lpstr>Reasons for Improvement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ponmathy pandian</dc:creator>
  <cp:lastModifiedBy>Thorn Prescott</cp:lastModifiedBy>
  <cp:revision>34</cp:revision>
  <dcterms:created xsi:type="dcterms:W3CDTF">2020-03-30T16:03:57Z</dcterms:created>
  <dcterms:modified xsi:type="dcterms:W3CDTF">2020-04-01T02:03:34Z</dcterms:modified>
</cp:coreProperties>
</file>

<file path=docProps/thumbnail.jpeg>
</file>